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HK Grotesk" charset="1" panose="00000500000000000000"/>
      <p:regular r:id="rId32"/>
    </p:embeddedFont>
    <p:embeddedFont>
      <p:font typeface="HK Grotesk Italics" charset="1" panose="00000500000000000000"/>
      <p:regular r:id="rId33"/>
    </p:embeddedFont>
    <p:embeddedFont>
      <p:font typeface="Glacial Indifference Bold" charset="1" panose="00000800000000000000"/>
      <p:regular r:id="rId34"/>
    </p:embeddedFont>
    <p:embeddedFont>
      <p:font typeface="Bebas Neue" charset="1" panose="00000500000000000000"/>
      <p:regular r:id="rId35"/>
    </p:embeddedFont>
    <p:embeddedFont>
      <p:font typeface="Glacial Indifference" charset="1" panose="00000000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3.pn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0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1.png" Type="http://schemas.openxmlformats.org/officeDocument/2006/relationships/image"/><Relationship Id="rId4" Target="../media/image32.png" Type="http://schemas.openxmlformats.org/officeDocument/2006/relationships/image"/><Relationship Id="rId5" Target="../media/image33.png" Type="http://schemas.openxmlformats.org/officeDocument/2006/relationships/image"/><Relationship Id="rId6" Target="../media/image34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3852097"/>
            <a:ext cx="7801192" cy="2449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90"/>
              </a:lnSpc>
            </a:pPr>
            <a:r>
              <a:rPr lang="en-US" sz="70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Reconstrucción de Imágenes con IA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27199" y="962025"/>
            <a:ext cx="723360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UNIVERSIDAD CENTRAL DEL ECUADOR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73690" y="2444245"/>
            <a:ext cx="10140619" cy="1531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72"/>
              </a:lnSpc>
            </a:pPr>
            <a:r>
              <a:rPr lang="en-US" b="true" sz="105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NEU</a:t>
            </a:r>
            <a:r>
              <a:rPr lang="en-US" b="true" sz="105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RO-MUSEO: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6348" y="6770183"/>
            <a:ext cx="749824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Integrantes: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266230" y="7265483"/>
            <a:ext cx="6127902" cy="2026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Marielena González San Lucas</a:t>
            </a:r>
          </a:p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Mariel Elizabeth Milán Congacha</a:t>
            </a:r>
          </a:p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Erick Abel Reyes Guallichico</a:t>
            </a:r>
          </a:p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Santiago Ramiro Maldonado Pullaguari</a:t>
            </a:r>
          </a:p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Wulfer Joel Quiguango Vega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4081" y="4092820"/>
            <a:ext cx="9126270" cy="6477624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9396151" y="4541901"/>
            <a:ext cx="8551699" cy="5579462"/>
          </a:xfrm>
          <a:custGeom>
            <a:avLst/>
            <a:gdLst/>
            <a:ahLst/>
            <a:cxnLst/>
            <a:rect r="r" b="b" t="t" l="l"/>
            <a:pathLst>
              <a:path h="5579462" w="8551699">
                <a:moveTo>
                  <a:pt x="0" y="0"/>
                </a:moveTo>
                <a:lnTo>
                  <a:pt x="8551700" y="0"/>
                </a:lnTo>
                <a:lnTo>
                  <a:pt x="8551700" y="5579463"/>
                </a:lnTo>
                <a:lnTo>
                  <a:pt x="0" y="55794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1581999" y="593554"/>
            <a:ext cx="15124002" cy="2044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3"/>
              </a:lnSpc>
            </a:pPr>
            <a:r>
              <a:rPr lang="en-US" b="true" sz="71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RED UNET – RECONSTRUCCIÓN ESTRUCTURAL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6441" y="3262544"/>
            <a:ext cx="7899970" cy="1039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9605" indent="-319803" lvl="1">
              <a:lnSpc>
                <a:spcPts val="4147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Arquitectura convolucional encoder-decoder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3262480"/>
            <a:ext cx="9056002" cy="1039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9065" indent="-319532" lvl="1">
              <a:lnSpc>
                <a:spcPts val="4144"/>
              </a:lnSpc>
              <a:spcBef>
                <a:spcPct val="0"/>
              </a:spcBef>
              <a:buFont typeface="Arial"/>
              <a:buChar char="•"/>
            </a:pPr>
            <a:r>
              <a:rPr lang="en-US" sz="296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Uso de Conv2D, BatchNormalization, MaxPool2D, </a:t>
            </a:r>
            <a:r>
              <a:rPr lang="en-US" sz="296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Concatenate.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323329" y="3183691"/>
            <a:ext cx="10327996" cy="7556364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9819701" y="1785493"/>
            <a:ext cx="8068686" cy="6172200"/>
          </a:xfrm>
          <a:custGeom>
            <a:avLst/>
            <a:gdLst/>
            <a:ahLst/>
            <a:cxnLst/>
            <a:rect r="r" b="b" t="t" l="l"/>
            <a:pathLst>
              <a:path h="6172200" w="8068686">
                <a:moveTo>
                  <a:pt x="0" y="0"/>
                </a:moveTo>
                <a:lnTo>
                  <a:pt x="8068686" y="0"/>
                </a:lnTo>
                <a:lnTo>
                  <a:pt x="8068686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19701" y="7957693"/>
            <a:ext cx="8068686" cy="2122738"/>
          </a:xfrm>
          <a:custGeom>
            <a:avLst/>
            <a:gdLst/>
            <a:ahLst/>
            <a:cxnLst/>
            <a:rect r="r" b="b" t="t" l="l"/>
            <a:pathLst>
              <a:path h="2122738" w="8068686">
                <a:moveTo>
                  <a:pt x="0" y="0"/>
                </a:moveTo>
                <a:lnTo>
                  <a:pt x="8068686" y="0"/>
                </a:lnTo>
                <a:lnTo>
                  <a:pt x="8068686" y="2122738"/>
                </a:lnTo>
                <a:lnTo>
                  <a:pt x="0" y="21227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6441" y="2822209"/>
            <a:ext cx="7899970" cy="1039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9605" indent="-319803" lvl="1">
              <a:lnSpc>
                <a:spcPts val="4147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Discriminador evalúa si la imagen es real o generada.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81999" y="593554"/>
            <a:ext cx="15124002" cy="1034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3"/>
              </a:lnSpc>
            </a:pPr>
            <a:r>
              <a:rPr lang="en-US" b="true" sz="71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RED GAN – REFINAMIENTO VISUAL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2550" t="0" r="-3255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413416" y="3572256"/>
            <a:ext cx="8198982" cy="319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ENTRENAMIENTO DEL </a:t>
            </a:r>
          </a:p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654430" y="5143500"/>
            <a:ext cx="12979139" cy="3823642"/>
          </a:xfrm>
          <a:custGeom>
            <a:avLst/>
            <a:gdLst/>
            <a:ahLst/>
            <a:cxnLst/>
            <a:rect r="r" b="b" t="t" l="l"/>
            <a:pathLst>
              <a:path h="3823642" w="12979139">
                <a:moveTo>
                  <a:pt x="0" y="0"/>
                </a:moveTo>
                <a:lnTo>
                  <a:pt x="12979140" y="0"/>
                </a:lnTo>
                <a:lnTo>
                  <a:pt x="12979140" y="3823642"/>
                </a:lnTo>
                <a:lnTo>
                  <a:pt x="0" y="38236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MÉTRICAS DE EVALUACIÓN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79813" y="3120512"/>
            <a:ext cx="12728373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SSIM (Structural Similarity Index): mide similitud estructural.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PSNR (Peak Signal-to-Noise Ratio): evalúa fidelidad en la reconstrucción.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260652" y="4957962"/>
            <a:ext cx="15766696" cy="3705174"/>
          </a:xfrm>
          <a:custGeom>
            <a:avLst/>
            <a:gdLst/>
            <a:ahLst/>
            <a:cxnLst/>
            <a:rect r="r" b="b" t="t" l="l"/>
            <a:pathLst>
              <a:path h="3705174" w="15766696">
                <a:moveTo>
                  <a:pt x="0" y="0"/>
                </a:moveTo>
                <a:lnTo>
                  <a:pt x="15766696" y="0"/>
                </a:lnTo>
                <a:lnTo>
                  <a:pt x="15766696" y="3705173"/>
                </a:lnTo>
                <a:lnTo>
                  <a:pt x="0" y="37051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PÉRDIDA PERCEPTUAL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56853" y="2738637"/>
            <a:ext cx="12574293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Basada en red VGG19 preentrenada.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Evalúa diferencias semánticas en mapas de características intermedios.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Mejora la calidad visual percibida más allá del error pixel a pixel.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866892" y="6429424"/>
            <a:ext cx="14554217" cy="2831042"/>
          </a:xfrm>
          <a:custGeom>
            <a:avLst/>
            <a:gdLst/>
            <a:ahLst/>
            <a:cxnLst/>
            <a:rect r="r" b="b" t="t" l="l"/>
            <a:pathLst>
              <a:path h="2831042" w="14554217">
                <a:moveTo>
                  <a:pt x="0" y="0"/>
                </a:moveTo>
                <a:lnTo>
                  <a:pt x="14554216" y="0"/>
                </a:lnTo>
                <a:lnTo>
                  <a:pt x="14554216" y="2831042"/>
                </a:lnTo>
                <a:lnTo>
                  <a:pt x="0" y="2831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95692" y="4408931"/>
            <a:ext cx="4496615" cy="1591868"/>
          </a:xfrm>
          <a:custGeom>
            <a:avLst/>
            <a:gdLst/>
            <a:ahLst/>
            <a:cxnLst/>
            <a:rect r="r" b="b" t="t" l="l"/>
            <a:pathLst>
              <a:path h="1591868" w="4496615">
                <a:moveTo>
                  <a:pt x="0" y="0"/>
                </a:moveTo>
                <a:lnTo>
                  <a:pt x="4496616" y="0"/>
                </a:lnTo>
                <a:lnTo>
                  <a:pt x="4496616" y="1591868"/>
                </a:lnTo>
                <a:lnTo>
                  <a:pt x="0" y="15918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5735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PÉRDIDA TOTAL DEL GENERADOR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75370" y="2925197"/>
            <a:ext cx="15137259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Calcula la pérdida total del g</a:t>
            </a: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enerador en un GAN combinando pérdidas adversariales, SSIM, MSE y perceptuales, con pesos ajustables para cada componente.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057950" y="4876397"/>
            <a:ext cx="14172100" cy="4381903"/>
          </a:xfrm>
          <a:custGeom>
            <a:avLst/>
            <a:gdLst/>
            <a:ahLst/>
            <a:cxnLst/>
            <a:rect r="r" b="b" t="t" l="l"/>
            <a:pathLst>
              <a:path h="4381903" w="14172100">
                <a:moveTo>
                  <a:pt x="0" y="0"/>
                </a:moveTo>
                <a:lnTo>
                  <a:pt x="14172100" y="0"/>
                </a:lnTo>
                <a:lnTo>
                  <a:pt x="14172100" y="4381903"/>
                </a:lnTo>
                <a:lnTo>
                  <a:pt x="0" y="43819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CALLBACKS PERSONALIZADOS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623296" y="2608427"/>
            <a:ext cx="13041408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StopAtSSIM: detiene el entrenamiento al superar cierto umbral de SSIM.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DateLogger: registra fecha y hora de cada época.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Custom</a:t>
            </a: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EpochLoggingCallback: guarda logs por época para TensorBoard.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93371" y="4038499"/>
            <a:ext cx="11301259" cy="5777769"/>
          </a:xfrm>
          <a:custGeom>
            <a:avLst/>
            <a:gdLst/>
            <a:ahLst/>
            <a:cxnLst/>
            <a:rect r="r" b="b" t="t" l="l"/>
            <a:pathLst>
              <a:path h="5777769" w="11301259">
                <a:moveTo>
                  <a:pt x="0" y="0"/>
                </a:moveTo>
                <a:lnTo>
                  <a:pt x="11301258" y="0"/>
                </a:lnTo>
                <a:lnTo>
                  <a:pt x="11301258" y="5777769"/>
                </a:lnTo>
                <a:lnTo>
                  <a:pt x="0" y="5777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416098" y="507860"/>
            <a:ext cx="9455805" cy="3167539"/>
          </a:xfrm>
          <a:custGeom>
            <a:avLst/>
            <a:gdLst/>
            <a:ahLst/>
            <a:cxnLst/>
            <a:rect r="r" b="b" t="t" l="l"/>
            <a:pathLst>
              <a:path h="3167539" w="9455805">
                <a:moveTo>
                  <a:pt x="0" y="0"/>
                </a:moveTo>
                <a:lnTo>
                  <a:pt x="9455804" y="0"/>
                </a:lnTo>
                <a:lnTo>
                  <a:pt x="9455804" y="3167538"/>
                </a:lnTo>
                <a:lnTo>
                  <a:pt x="0" y="31675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59837" y="2687346"/>
            <a:ext cx="15568327" cy="7219811"/>
          </a:xfrm>
          <a:custGeom>
            <a:avLst/>
            <a:gdLst/>
            <a:ahLst/>
            <a:cxnLst/>
            <a:rect r="r" b="b" t="t" l="l"/>
            <a:pathLst>
              <a:path h="7219811" w="15568327">
                <a:moveTo>
                  <a:pt x="0" y="0"/>
                </a:moveTo>
                <a:lnTo>
                  <a:pt x="15568326" y="0"/>
                </a:lnTo>
                <a:lnTo>
                  <a:pt x="15568326" y="7219811"/>
                </a:lnTo>
                <a:lnTo>
                  <a:pt x="0" y="72198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EVALUACIÓN POR ÉPOCA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36888" y="4869622"/>
            <a:ext cx="17014224" cy="2085309"/>
          </a:xfrm>
          <a:custGeom>
            <a:avLst/>
            <a:gdLst/>
            <a:ahLst/>
            <a:cxnLst/>
            <a:rect r="r" b="b" t="t" l="l"/>
            <a:pathLst>
              <a:path h="2085309" w="17014224">
                <a:moveTo>
                  <a:pt x="0" y="0"/>
                </a:moveTo>
                <a:lnTo>
                  <a:pt x="17014224" y="0"/>
                </a:lnTo>
                <a:lnTo>
                  <a:pt x="17014224" y="2085309"/>
                </a:lnTo>
                <a:lnTo>
                  <a:pt x="0" y="20853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CRITERIO DE PARADA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29840" y="3357135"/>
            <a:ext cx="8028321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Entrenamiento finaliza automáticamente si: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75746" y="7876868"/>
            <a:ext cx="1053650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Evita sobreentrenamiento y optimiza eficiencia computacional.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tru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9654147" y="0"/>
                    <a:pt x="11929627" y="1304719"/>
                    <a:pt x="13161527" y="3431106"/>
                  </a:cubicBezTo>
                  <a:cubicBezTo>
                    <a:pt x="14393427" y="5557493"/>
                    <a:pt x="14393427" y="8180487"/>
                    <a:pt x="13161527" y="10306874"/>
                  </a:cubicBezTo>
                  <a:cubicBezTo>
                    <a:pt x="11929627" y="12433261"/>
                    <a:pt x="9654147" y="13737980"/>
                    <a:pt x="7196714" y="13726990"/>
                  </a:cubicBezTo>
                  <a:cubicBezTo>
                    <a:pt x="4739280" y="13737980"/>
                    <a:pt x="2463801" y="12433261"/>
                    <a:pt x="1231900" y="10306874"/>
                  </a:cubicBezTo>
                  <a:cubicBezTo>
                    <a:pt x="0" y="8180487"/>
                    <a:pt x="0" y="5557493"/>
                    <a:pt x="1231900" y="3431106"/>
                  </a:cubicBezTo>
                  <a:cubicBezTo>
                    <a:pt x="2463801" y="1304719"/>
                    <a:pt x="4739280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223" t="0" r="223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3145710"/>
            <a:ext cx="704685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INTRODUCCIÓN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427091"/>
            <a:ext cx="7899970" cy="2086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Desarrollo de un sistema de reconstrucción digital de obras artísticas incompletas o dañadas mediante redes neuronales profundas, combinando U-Net y GAN.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VISUALIZACIÓN EN TENSORBOARD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268428" y="2803742"/>
            <a:ext cx="975114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 muestran métricas, pérdida y curvas de precisión.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Permite interpretar convergencia del entrenamiento.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2550" t="0" r="-3255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413416" y="3572256"/>
            <a:ext cx="8198982" cy="319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EVALUACIÓN </a:t>
            </a:r>
          </a:p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Y</a:t>
            </a:r>
          </a:p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RESULTADOS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629493" y="2174364"/>
            <a:ext cx="3029014" cy="1065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6"/>
              </a:lnSpc>
            </a:pPr>
            <a:r>
              <a:rPr lang="en-US" sz="3068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SSIM (Structural Similarity Index)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929197"/>
            <a:ext cx="5361239" cy="1641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EVALUACIÓN CUANTITATIVA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629493" y="6952680"/>
            <a:ext cx="3029014" cy="1065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7"/>
              </a:lnSpc>
            </a:pPr>
            <a:r>
              <a:rPr lang="en-US" sz="3069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Muestra de imágenes de entrada vs salida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302682"/>
            <a:ext cx="5361239" cy="2450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EVALUACIÓN CUALITATIVA (VISUAL)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3201" t="0" r="-2320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247780" y="3043619"/>
            <a:ext cx="8566164" cy="4247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INFRAESTRUCTURA, ESCALABILIDAD Y EXPERIENCIA DE USUARIO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74304" y="2563259"/>
            <a:ext cx="16339391" cy="1394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6"/>
              </a:lnSpc>
            </a:pPr>
            <a:r>
              <a:rPr lang="en-US" sz="3968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Permite al usuario cargar imágenes y visualizar las reconstrucciones generadas por el sistema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45011" y="1057275"/>
            <a:ext cx="13997978" cy="831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INTERFAZ DE USUARIO (UI/UX)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458979" y="3932417"/>
            <a:ext cx="7067403" cy="2450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HERRAMIENTAS</a:t>
            </a:r>
          </a:p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Y </a:t>
            </a:r>
          </a:p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FRAMEWORKS</a:t>
            </a:r>
          </a:p>
        </p:txBody>
      </p:sp>
      <p:sp>
        <p:nvSpPr>
          <p:cNvPr name="AutoShape 4" id="4"/>
          <p:cNvSpPr/>
          <p:nvPr/>
        </p:nvSpPr>
        <p:spPr>
          <a:xfrm>
            <a:off x="6598899" y="566342"/>
            <a:ext cx="19050" cy="9154315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7237848" y="1028700"/>
            <a:ext cx="3361543" cy="1892761"/>
          </a:xfrm>
          <a:custGeom>
            <a:avLst/>
            <a:gdLst/>
            <a:ahLst/>
            <a:cxnLst/>
            <a:rect r="r" b="b" t="t" l="l"/>
            <a:pathLst>
              <a:path h="1892761" w="3361543">
                <a:moveTo>
                  <a:pt x="0" y="0"/>
                </a:moveTo>
                <a:lnTo>
                  <a:pt x="3361543" y="0"/>
                </a:lnTo>
                <a:lnTo>
                  <a:pt x="3361543" y="1892761"/>
                </a:lnTo>
                <a:lnTo>
                  <a:pt x="0" y="1892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237848" y="3397511"/>
            <a:ext cx="3361543" cy="1485837"/>
          </a:xfrm>
          <a:custGeom>
            <a:avLst/>
            <a:gdLst/>
            <a:ahLst/>
            <a:cxnLst/>
            <a:rect r="r" b="b" t="t" l="l"/>
            <a:pathLst>
              <a:path h="1485837" w="3361543">
                <a:moveTo>
                  <a:pt x="0" y="0"/>
                </a:moveTo>
                <a:lnTo>
                  <a:pt x="3361543" y="0"/>
                </a:lnTo>
                <a:lnTo>
                  <a:pt x="3361543" y="1485837"/>
                </a:lnTo>
                <a:lnTo>
                  <a:pt x="0" y="14858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869045" y="5712023"/>
            <a:ext cx="4099148" cy="907698"/>
          </a:xfrm>
          <a:custGeom>
            <a:avLst/>
            <a:gdLst/>
            <a:ahLst/>
            <a:cxnLst/>
            <a:rect r="r" b="b" t="t" l="l"/>
            <a:pathLst>
              <a:path h="907698" w="4099148">
                <a:moveTo>
                  <a:pt x="0" y="0"/>
                </a:moveTo>
                <a:lnTo>
                  <a:pt x="4099149" y="0"/>
                </a:lnTo>
                <a:lnTo>
                  <a:pt x="4099149" y="907698"/>
                </a:lnTo>
                <a:lnTo>
                  <a:pt x="0" y="9076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991" t="-59685" r="-13373" b="-8627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142962" y="7450956"/>
            <a:ext cx="2002076" cy="1935142"/>
          </a:xfrm>
          <a:custGeom>
            <a:avLst/>
            <a:gdLst/>
            <a:ahLst/>
            <a:cxnLst/>
            <a:rect r="r" b="b" t="t" l="l"/>
            <a:pathLst>
              <a:path h="1935142" w="2002076">
                <a:moveTo>
                  <a:pt x="0" y="0"/>
                </a:moveTo>
                <a:lnTo>
                  <a:pt x="2002076" y="0"/>
                </a:lnTo>
                <a:lnTo>
                  <a:pt x="2002076" y="1935142"/>
                </a:lnTo>
                <a:lnTo>
                  <a:pt x="0" y="19351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27599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171665" y="942975"/>
            <a:ext cx="6930331" cy="8443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  <a:r>
              <a:rPr lang="en-US" sz="3968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TensorFlow/Keras</a:t>
            </a: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  <a:r>
              <a:rPr lang="en-US" sz="3968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Google Colab + TensorBoard</a:t>
            </a: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  <a:r>
              <a:rPr lang="en-US" sz="3968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VGG19 preentrenada</a:t>
            </a: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  <a:r>
              <a:rPr lang="en-US" sz="3968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PIL, OpenCV, NumPy, Matplotlib</a:t>
            </a:r>
          </a:p>
          <a:p>
            <a:pPr algn="l">
              <a:lnSpc>
                <a:spcPts val="5556"/>
              </a:lnSpc>
            </a:pP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50395" y="1900614"/>
            <a:ext cx="7357686" cy="7357686"/>
          </a:xfrm>
          <a:custGeom>
            <a:avLst/>
            <a:gdLst/>
            <a:ahLst/>
            <a:cxnLst/>
            <a:rect r="r" b="b" t="t" l="l"/>
            <a:pathLst>
              <a:path h="7357686" w="7357686">
                <a:moveTo>
                  <a:pt x="0" y="0"/>
                </a:moveTo>
                <a:lnTo>
                  <a:pt x="7357686" y="0"/>
                </a:lnTo>
                <a:lnTo>
                  <a:pt x="7357686" y="7357686"/>
                </a:lnTo>
                <a:lnTo>
                  <a:pt x="0" y="7357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143391" y="5076825"/>
            <a:ext cx="7821771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Diseñar e implementar un sistema de restauración artística automática utilizando aprendizaje profundo, optimizando calidad visual y estructura.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90595" y="1675750"/>
            <a:ext cx="5674568" cy="206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OBJETIVO GENERAL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668946" y="2063434"/>
            <a:ext cx="5113087" cy="7646033"/>
          </a:xfrm>
          <a:custGeom>
            <a:avLst/>
            <a:gdLst/>
            <a:ahLst/>
            <a:cxnLst/>
            <a:rect r="r" b="b" t="t" l="l"/>
            <a:pathLst>
              <a:path h="7646033" w="5113087">
                <a:moveTo>
                  <a:pt x="0" y="0"/>
                </a:moveTo>
                <a:lnTo>
                  <a:pt x="5113087" y="0"/>
                </a:lnTo>
                <a:lnTo>
                  <a:pt x="5113087" y="7646032"/>
                </a:lnTo>
                <a:lnTo>
                  <a:pt x="0" y="76460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92" t="0" r="-2992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28596" y="1428753"/>
            <a:ext cx="13230808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PROCESO EN FASES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9690" y="3818572"/>
            <a:ext cx="7431598" cy="4059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Instalación de dependencias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Preparación de datos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Reconstrucción estructural (U-Net)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Refinamiento visual (GAN)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Entrenamiento y ajuste fino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Evaluación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Resultados y visualizaciones 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211292" y="2049568"/>
            <a:ext cx="12438379" cy="824526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8636419" y="-2565473"/>
            <a:ext cx="1015162" cy="13935440"/>
          </a:xfrm>
          <a:custGeom>
            <a:avLst/>
            <a:gdLst/>
            <a:ahLst/>
            <a:cxnLst/>
            <a:rect r="r" b="b" t="t" l="l"/>
            <a:pathLst>
              <a:path h="13935440" w="1015162">
                <a:moveTo>
                  <a:pt x="0" y="13935441"/>
                </a:moveTo>
                <a:lnTo>
                  <a:pt x="1015162" y="13935441"/>
                </a:lnTo>
                <a:lnTo>
                  <a:pt x="1015162" y="0"/>
                </a:lnTo>
                <a:lnTo>
                  <a:pt x="0" y="0"/>
                </a:lnTo>
                <a:lnTo>
                  <a:pt x="0" y="13935441"/>
                </a:lnTo>
                <a:close/>
              </a:path>
            </a:pathLst>
          </a:custGeom>
          <a:blipFill>
            <a:blip r:embed="rId3"/>
            <a:stretch>
              <a:fillRect l="-320757" t="-2957" r="-580934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2176280" y="3427329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260652" y="5359659"/>
            <a:ext cx="15766696" cy="3288813"/>
          </a:xfrm>
          <a:custGeom>
            <a:avLst/>
            <a:gdLst/>
            <a:ahLst/>
            <a:cxnLst/>
            <a:rect r="r" b="b" t="t" l="l"/>
            <a:pathLst>
              <a:path h="3288813" w="15766696">
                <a:moveTo>
                  <a:pt x="0" y="0"/>
                </a:moveTo>
                <a:lnTo>
                  <a:pt x="15766696" y="0"/>
                </a:lnTo>
                <a:lnTo>
                  <a:pt x="15766696" y="3288813"/>
                </a:lnTo>
                <a:lnTo>
                  <a:pt x="0" y="32888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996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1492604" y="2349672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INSTALACIÓN DE DEPENDENCIAS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33767" y="4083309"/>
            <a:ext cx="1162046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 instalaron librerías para procesamiento, modelado y visualización.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451134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3220012" y="1762889"/>
            <a:ext cx="11847977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2362476"/>
            <a:ext cx="11301259" cy="4619390"/>
          </a:xfrm>
          <a:custGeom>
            <a:avLst/>
            <a:gdLst/>
            <a:ahLst/>
            <a:cxnLst/>
            <a:rect r="r" b="b" t="t" l="l"/>
            <a:pathLst>
              <a:path h="4619390" w="11301259">
                <a:moveTo>
                  <a:pt x="0" y="0"/>
                </a:moveTo>
                <a:lnTo>
                  <a:pt x="11301259" y="0"/>
                </a:lnTo>
                <a:lnTo>
                  <a:pt x="11301259" y="4619390"/>
                </a:lnTo>
                <a:lnTo>
                  <a:pt x="0" y="46193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7342218"/>
            <a:ext cx="11301259" cy="2429771"/>
          </a:xfrm>
          <a:custGeom>
            <a:avLst/>
            <a:gdLst/>
            <a:ahLst/>
            <a:cxnLst/>
            <a:rect r="r" b="b" t="t" l="l"/>
            <a:pathLst>
              <a:path h="2429771" w="11301259">
                <a:moveTo>
                  <a:pt x="0" y="0"/>
                </a:moveTo>
                <a:lnTo>
                  <a:pt x="11301259" y="0"/>
                </a:lnTo>
                <a:lnTo>
                  <a:pt x="11301259" y="2429771"/>
                </a:lnTo>
                <a:lnTo>
                  <a:pt x="0" y="24297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1492604" y="654135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IMPORTACIÓN DE PAQUETES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63822" y="3843496"/>
            <a:ext cx="4579233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Importación de módulo 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 Keras, PIL, Matplotlib,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entre otros.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63822" y="7995129"/>
            <a:ext cx="4579233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 incluye  VGG19 para pérdida perceptual.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3163633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5143500"/>
            <a:ext cx="11629106" cy="4207900"/>
          </a:xfrm>
          <a:custGeom>
            <a:avLst/>
            <a:gdLst/>
            <a:ahLst/>
            <a:cxnLst/>
            <a:rect r="r" b="b" t="t" l="l"/>
            <a:pathLst>
              <a:path h="4207900" w="11629106">
                <a:moveTo>
                  <a:pt x="0" y="0"/>
                </a:moveTo>
                <a:lnTo>
                  <a:pt x="11629106" y="0"/>
                </a:lnTo>
                <a:lnTo>
                  <a:pt x="11629106" y="4207900"/>
                </a:lnTo>
                <a:lnTo>
                  <a:pt x="0" y="42079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3153791" y="4785191"/>
            <a:ext cx="3977373" cy="5075197"/>
          </a:xfrm>
          <a:custGeom>
            <a:avLst/>
            <a:gdLst/>
            <a:ahLst/>
            <a:cxnLst/>
            <a:rect r="r" b="b" t="t" l="l"/>
            <a:pathLst>
              <a:path h="5075197" w="3977373">
                <a:moveTo>
                  <a:pt x="0" y="0"/>
                </a:moveTo>
                <a:lnTo>
                  <a:pt x="3977374" y="0"/>
                </a:lnTo>
                <a:lnTo>
                  <a:pt x="3977374" y="5075197"/>
                </a:lnTo>
                <a:lnTo>
                  <a:pt x="0" y="50751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968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92604" y="1066800"/>
            <a:ext cx="15302792" cy="206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ESTRUCTURA DE CARPETAS Y MONTAJE EN COLAB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6835" y="3608260"/>
            <a:ext cx="1597433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 monta Google Drive para guardar checkpoints, cargar imágenes y organizar entradas/salidas del sistema.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2776153"/>
            <a:ext cx="11573044" cy="2909782"/>
          </a:xfrm>
          <a:custGeom>
            <a:avLst/>
            <a:gdLst/>
            <a:ahLst/>
            <a:cxnLst/>
            <a:rect r="r" b="b" t="t" l="l"/>
            <a:pathLst>
              <a:path h="2909782" w="11573044">
                <a:moveTo>
                  <a:pt x="0" y="0"/>
                </a:moveTo>
                <a:lnTo>
                  <a:pt x="11573044" y="0"/>
                </a:lnTo>
                <a:lnTo>
                  <a:pt x="11573044" y="2909782"/>
                </a:lnTo>
                <a:lnTo>
                  <a:pt x="0" y="2909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845" r="0" b="0"/>
            </a:stretch>
          </a:blipFill>
          <a:ln w="9525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17061" y="6228256"/>
            <a:ext cx="17053878" cy="3496045"/>
          </a:xfrm>
          <a:custGeom>
            <a:avLst/>
            <a:gdLst/>
            <a:ahLst/>
            <a:cxnLst/>
            <a:rect r="r" b="b" t="t" l="l"/>
            <a:pathLst>
              <a:path h="3496045" w="17053878">
                <a:moveTo>
                  <a:pt x="0" y="0"/>
                </a:moveTo>
                <a:lnTo>
                  <a:pt x="17053878" y="0"/>
                </a:lnTo>
                <a:lnTo>
                  <a:pt x="17053878" y="3496046"/>
                </a:lnTo>
                <a:lnTo>
                  <a:pt x="0" y="34960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5112415" y="1020833"/>
            <a:ext cx="8520127" cy="1013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6"/>
              </a:lnSpc>
            </a:pPr>
            <a:r>
              <a:rPr lang="en-US" b="true" sz="6917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DATASET UTILIZADO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883512" y="2868969"/>
            <a:ext cx="4579233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Conjunto de imágenes de alta calidad (50,000 muestras) utilizadas para tareas de procesamiento visual avanzado.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3560566" y="982733"/>
            <a:ext cx="1799614" cy="1470932"/>
          </a:xfrm>
          <a:custGeom>
            <a:avLst/>
            <a:gdLst/>
            <a:ahLst/>
            <a:cxnLst/>
            <a:rect r="r" b="b" t="t" l="l"/>
            <a:pathLst>
              <a:path h="1470932" w="1799614">
                <a:moveTo>
                  <a:pt x="0" y="0"/>
                </a:moveTo>
                <a:lnTo>
                  <a:pt x="1799614" y="0"/>
                </a:lnTo>
                <a:lnTo>
                  <a:pt x="1799614" y="1470932"/>
                </a:lnTo>
                <a:lnTo>
                  <a:pt x="0" y="14709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5112415" y="2034825"/>
            <a:ext cx="8670245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283" t="0" r="-38283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413416" y="3572256"/>
            <a:ext cx="8198982" cy="319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ARQUITECTURA DEL </a:t>
            </a:r>
          </a:p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DAGsPtAkMZg</dc:identifier>
  <dcterms:modified xsi:type="dcterms:W3CDTF">2011-08-01T06:04:30Z</dcterms:modified>
  <cp:revision>1</cp:revision>
  <dc:title>Blue and Green Modern Artificial Intelligence Presentation</dc:title>
</cp:coreProperties>
</file>

<file path=docProps/thumbnail.jpeg>
</file>